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0"/>
  </p:notesMasterIdLst>
  <p:sldIdLst>
    <p:sldId id="270" r:id="rId2"/>
    <p:sldId id="554" r:id="rId3"/>
    <p:sldId id="556" r:id="rId4"/>
    <p:sldId id="557" r:id="rId5"/>
    <p:sldId id="560" r:id="rId6"/>
    <p:sldId id="559" r:id="rId7"/>
    <p:sldId id="558" r:id="rId8"/>
    <p:sldId id="417" r:id="rId9"/>
    <p:sldId id="415" r:id="rId10"/>
    <p:sldId id="413" r:id="rId11"/>
    <p:sldId id="561" r:id="rId12"/>
    <p:sldId id="562" r:id="rId13"/>
    <p:sldId id="588" r:id="rId14"/>
    <p:sldId id="564" r:id="rId15"/>
    <p:sldId id="566" r:id="rId16"/>
    <p:sldId id="565" r:id="rId17"/>
    <p:sldId id="444" r:id="rId18"/>
    <p:sldId id="431" r:id="rId19"/>
    <p:sldId id="456" r:id="rId20"/>
    <p:sldId id="455" r:id="rId21"/>
    <p:sldId id="585" r:id="rId22"/>
    <p:sldId id="586" r:id="rId23"/>
    <p:sldId id="567" r:id="rId24"/>
    <p:sldId id="568" r:id="rId25"/>
    <p:sldId id="570" r:id="rId26"/>
    <p:sldId id="569" r:id="rId27"/>
    <p:sldId id="448" r:id="rId28"/>
    <p:sldId id="572" r:id="rId29"/>
    <p:sldId id="571" r:id="rId30"/>
    <p:sldId id="584" r:id="rId31"/>
    <p:sldId id="573" r:id="rId32"/>
    <p:sldId id="595" r:id="rId33"/>
    <p:sldId id="598" r:id="rId34"/>
    <p:sldId id="597" r:id="rId35"/>
    <p:sldId id="574" r:id="rId36"/>
    <p:sldId id="437" r:id="rId37"/>
    <p:sldId id="438" r:id="rId38"/>
    <p:sldId id="439" r:id="rId39"/>
    <p:sldId id="575" r:id="rId40"/>
    <p:sldId id="576" r:id="rId41"/>
    <p:sldId id="449" r:id="rId42"/>
    <p:sldId id="591" r:id="rId43"/>
    <p:sldId id="583" r:id="rId44"/>
    <p:sldId id="592" r:id="rId45"/>
    <p:sldId id="579" r:id="rId46"/>
    <p:sldId id="580" r:id="rId47"/>
    <p:sldId id="582" r:id="rId48"/>
    <p:sldId id="536" r:id="rId49"/>
  </p:sldIdLst>
  <p:sldSz cx="9144000" cy="5715000" type="screen16x10"/>
  <p:notesSz cx="12192000" cy="6858000"/>
  <p:defaultTextStyle>
    <a:defPPr>
      <a:defRPr lang="en-US"/>
    </a:defPPr>
    <a:lvl1pPr marL="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42B3BA-1254-FA47-BFD4-BBFECD3DE2C2}">
          <p14:sldIdLst>
            <p14:sldId id="270"/>
            <p14:sldId id="554"/>
            <p14:sldId id="556"/>
            <p14:sldId id="557"/>
            <p14:sldId id="560"/>
            <p14:sldId id="559"/>
            <p14:sldId id="558"/>
            <p14:sldId id="417"/>
            <p14:sldId id="415"/>
            <p14:sldId id="413"/>
            <p14:sldId id="561"/>
            <p14:sldId id="562"/>
            <p14:sldId id="588"/>
            <p14:sldId id="564"/>
            <p14:sldId id="566"/>
            <p14:sldId id="565"/>
            <p14:sldId id="444"/>
            <p14:sldId id="431"/>
            <p14:sldId id="456"/>
            <p14:sldId id="455"/>
            <p14:sldId id="585"/>
            <p14:sldId id="586"/>
            <p14:sldId id="567"/>
            <p14:sldId id="568"/>
            <p14:sldId id="570"/>
            <p14:sldId id="569"/>
            <p14:sldId id="448"/>
            <p14:sldId id="572"/>
            <p14:sldId id="571"/>
            <p14:sldId id="584"/>
            <p14:sldId id="573"/>
            <p14:sldId id="595"/>
            <p14:sldId id="598"/>
            <p14:sldId id="597"/>
            <p14:sldId id="574"/>
            <p14:sldId id="437"/>
            <p14:sldId id="438"/>
            <p14:sldId id="439"/>
            <p14:sldId id="575"/>
            <p14:sldId id="576"/>
            <p14:sldId id="449"/>
            <p14:sldId id="591"/>
            <p14:sldId id="583"/>
            <p14:sldId id="592"/>
            <p14:sldId id="579"/>
            <p14:sldId id="580"/>
            <p14:sldId id="582"/>
            <p14:sldId id="5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1392" userDrawn="1">
          <p15:clr>
            <a:srgbClr val="A4A3A4"/>
          </p15:clr>
        </p15:guide>
        <p15:guide id="3" orient="horz" pos="920">
          <p15:clr>
            <a:srgbClr val="A4A3A4"/>
          </p15:clr>
        </p15:guide>
        <p15:guide id="4" pos="10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242"/>
    <a:srgbClr val="FF9300"/>
    <a:srgbClr val="AD57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9" autoAdjust="0"/>
    <p:restoredTop sz="96291" autoAdjust="0"/>
  </p:normalViewPr>
  <p:slideViewPr>
    <p:cSldViewPr>
      <p:cViewPr varScale="1">
        <p:scale>
          <a:sx n="152" d="100"/>
          <a:sy n="152" d="100"/>
        </p:scale>
        <p:origin x="304" y="192"/>
      </p:cViewPr>
      <p:guideLst>
        <p:guide orient="horz" pos="1104"/>
        <p:guide pos="1392"/>
        <p:guide orient="horz" pos="920"/>
        <p:guide pos="10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-1272" y="-104"/>
      </p:cViewPr>
      <p:guideLst>
        <p:guide orient="horz" pos="2160"/>
        <p:guide pos="38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95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44975" y="857250"/>
            <a:ext cx="37020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0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38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98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2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1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76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28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39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20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71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4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57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2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5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90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70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2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58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50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05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0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79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10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10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77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44975" y="857250"/>
            <a:ext cx="37020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9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1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24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51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32AE-D767-C04E-8A7D-F52F5C9121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65383" y="1878061"/>
            <a:ext cx="6705600" cy="927236"/>
          </a:xfrm>
          <a:prstGeom prst="rect">
            <a:avLst/>
          </a:prstGeom>
        </p:spPr>
        <p:txBody>
          <a:bodyPr lIns="71323" tIns="35662" rIns="71323" bIns="35662">
            <a:normAutofit/>
          </a:bodyPr>
          <a:lstStyle>
            <a:lvl1pPr algn="l">
              <a:defRPr sz="4600" b="1" i="0" cap="none">
                <a:solidFill>
                  <a:schemeClr val="bg1"/>
                </a:solidFill>
                <a:latin typeface="Raleway ExtraBold" charset="0"/>
                <a:ea typeface="Raleway ExtraBold" charset="0"/>
                <a:cs typeface="Raleway ExtraBold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65383" y="2856616"/>
            <a:ext cx="6705600" cy="742811"/>
          </a:xfrm>
          <a:prstGeom prst="rect">
            <a:avLst/>
          </a:prstGeom>
        </p:spPr>
        <p:txBody>
          <a:bodyPr lIns="71323" tIns="35662" rIns="71323" bIns="35662">
            <a:normAutofit/>
          </a:bodyPr>
          <a:lstStyle>
            <a:lvl1pPr marL="0" indent="0" algn="l">
              <a:buNone/>
              <a:defRPr sz="2100" baseline="0">
                <a:solidFill>
                  <a:srgbClr val="FFFFFF"/>
                </a:solidFill>
              </a:defRPr>
            </a:lvl1pPr>
            <a:lvl2pPr marL="475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0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6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1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7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2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28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3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2" name="Picture 21" descr="Endgame Red 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512" y="5017100"/>
            <a:ext cx="1506376" cy="235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  <a14:imgEffect>
                      <a14:colorTemperature colorTemp="8438"/>
                    </a14:imgEffect>
                    <a14:imgEffect>
                      <a14:saturation sat="0"/>
                    </a14:imgEffect>
                    <a14:imgEffect>
                      <a14:brightnessContrast bright="-3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498"/>
          <a:stretch/>
        </p:blipFill>
        <p:spPr>
          <a:xfrm>
            <a:off x="2894" y="0"/>
            <a:ext cx="9144000" cy="5765168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9144000" cy="5729802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32934" y="5488303"/>
            <a:ext cx="263840" cy="210520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fld id="{452DEAE6-19D2-3548-8EC1-974194040FC8}" type="slidenum">
              <a:rPr lang="en-US" sz="900" b="1" smtClean="0">
                <a:solidFill>
                  <a:srgbClr val="BFBFBF"/>
                </a:solidFill>
                <a:latin typeface="Helvetica Neue"/>
                <a:cs typeface="Helvetica Neue"/>
              </a:rPr>
              <a:pPr/>
              <a:t>‹#›</a:t>
            </a:fld>
            <a:endParaRPr lang="en-US" sz="900" b="1" dirty="0">
              <a:solidFill>
                <a:srgbClr val="BFBFBF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4557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DCB5AFAA-7593-BB47-9092-7C57B2945731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BD492F17-6D9E-7345-9BD0-E78EA16E4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0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S-Army-Cyber-Command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983831" cy="571500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8832934" y="5488303"/>
            <a:ext cx="263840" cy="210520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fld id="{452DEAE6-19D2-3548-8EC1-974194040FC8}" type="slidenum">
              <a:rPr lang="en-US" sz="900" b="1" smtClean="0">
                <a:solidFill>
                  <a:srgbClr val="7F7F7F"/>
                </a:solidFill>
                <a:latin typeface="Helvetica Neue"/>
                <a:cs typeface="Helvetica Neue"/>
              </a:rPr>
              <a:pPr/>
              <a:t>‹#›</a:t>
            </a:fld>
            <a:endParaRPr lang="en-US" sz="900" b="1" dirty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104741" y="5472947"/>
            <a:ext cx="676729" cy="242054"/>
          </a:xfrm>
          <a:prstGeom prst="rect">
            <a:avLst/>
          </a:prstGeom>
        </p:spPr>
        <p:txBody>
          <a:bodyPr lIns="71323" tIns="35662" rIns="71323" bIns="35662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37206468-53AE-7445-B5B6-9F779EB6F863}" type="datetime1">
              <a:rPr lang="en-US" smtClean="0">
                <a:solidFill>
                  <a:prstClr val="white"/>
                </a:solidFill>
              </a:rPr>
              <a:pPr/>
              <a:t>8/10/18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1" y="5478049"/>
            <a:ext cx="1636110" cy="236953"/>
          </a:xfrm>
          <a:prstGeom prst="rect">
            <a:avLst/>
          </a:prstGeom>
        </p:spPr>
        <p:txBody>
          <a:bodyPr lIns="71323" tIns="35662" rIns="71323" bIns="35662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Confidential and Proprietary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278" y="5478048"/>
            <a:ext cx="474528" cy="236953"/>
          </a:xfrm>
          <a:prstGeom prst="rect">
            <a:avLst/>
          </a:prstGeom>
        </p:spPr>
        <p:txBody>
          <a:bodyPr lIns="71323" tIns="35662" rIns="71323" bIns="35662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452DEAE6-19D2-3548-8EC1-974194040FC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 descr="hannah-wei-84051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43350" cy="5715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71455" y="190500"/>
            <a:ext cx="3600449" cy="5334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654" y="5279258"/>
            <a:ext cx="680433" cy="10754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8832934" y="5488303"/>
            <a:ext cx="263840" cy="210520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fld id="{452DEAE6-19D2-3548-8EC1-974194040FC8}" type="slidenum">
              <a:rPr lang="en-US" sz="900" b="1" smtClean="0">
                <a:solidFill>
                  <a:srgbClr val="7F7F7F"/>
                </a:solidFill>
                <a:latin typeface="Helvetica Neue"/>
                <a:cs typeface="Helvetica Neue"/>
              </a:rPr>
              <a:pPr/>
              <a:t>‹#›</a:t>
            </a:fld>
            <a:endParaRPr lang="en-US" sz="900" b="1" dirty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104741" y="5472947"/>
            <a:ext cx="676729" cy="242054"/>
          </a:xfrm>
          <a:prstGeom prst="rect">
            <a:avLst/>
          </a:prstGeom>
        </p:spPr>
        <p:txBody>
          <a:bodyPr lIns="71323" tIns="35662" rIns="71323" bIns="35662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37206468-53AE-7445-B5B6-9F779EB6F863}" type="datetime1">
              <a:rPr lang="en-US" smtClean="0">
                <a:solidFill>
                  <a:prstClr val="white"/>
                </a:solidFill>
              </a:rPr>
              <a:pPr/>
              <a:t>8/10/18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5478049"/>
            <a:ext cx="1636110" cy="236953"/>
          </a:xfrm>
          <a:prstGeom prst="rect">
            <a:avLst/>
          </a:prstGeom>
        </p:spPr>
        <p:txBody>
          <a:bodyPr lIns="71323" tIns="35662" rIns="71323" bIns="35662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Confidential and Proprietary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06278" y="5478048"/>
            <a:ext cx="474528" cy="236953"/>
          </a:xfrm>
          <a:prstGeom prst="rect">
            <a:avLst/>
          </a:prstGeom>
        </p:spPr>
        <p:txBody>
          <a:bodyPr lIns="71323" tIns="35662" rIns="71323" bIns="35662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452DEAE6-19D2-3548-8EC1-974194040FC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 descr="US-Army-Cyber-Command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51302" cy="571500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8832934" y="5488303"/>
            <a:ext cx="263840" cy="210520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fld id="{452DEAE6-19D2-3548-8EC1-974194040FC8}" type="slidenum">
              <a:rPr lang="en-US" sz="900" b="1" smtClean="0">
                <a:solidFill>
                  <a:srgbClr val="7F7F7F"/>
                </a:solidFill>
                <a:latin typeface="Helvetica Neue"/>
                <a:cs typeface="Helvetica Neue"/>
              </a:rPr>
              <a:pPr/>
              <a:t>‹#›</a:t>
            </a:fld>
            <a:endParaRPr lang="en-US" sz="900" b="1" dirty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1" y="5478049"/>
            <a:ext cx="1636110" cy="236953"/>
          </a:xfrm>
          <a:prstGeom prst="rect">
            <a:avLst/>
          </a:prstGeom>
        </p:spPr>
        <p:txBody>
          <a:bodyPr lIns="71323" tIns="35662" rIns="71323" bIns="35662"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Confidential and Proprietary</a:t>
            </a:r>
          </a:p>
        </p:txBody>
      </p:sp>
      <p:pic>
        <p:nvPicPr>
          <p:cNvPr id="6" name="Picture 5" descr="US-Army-Cyber-Command01.png"/>
          <p:cNvPicPr>
            <a:picLocks noChangeAspect="1"/>
          </p:cNvPicPr>
          <p:nvPr userDrawn="1"/>
        </p:nvPicPr>
        <p:blipFill rotWithShape="1">
          <a:blip r:embed="rId2" cstate="screen">
            <a:alphaModFix amt="6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2617039" cy="571500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8832934" y="5488303"/>
            <a:ext cx="263840" cy="210520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fld id="{452DEAE6-19D2-3548-8EC1-974194040FC8}" type="slidenum">
              <a:rPr lang="en-US" sz="900" b="1" smtClean="0">
                <a:solidFill>
                  <a:srgbClr val="7F7F7F"/>
                </a:solidFill>
                <a:latin typeface="Helvetica Neue"/>
                <a:cs typeface="Helvetica Neue"/>
              </a:rPr>
              <a:pPr/>
              <a:t>‹#›</a:t>
            </a:fld>
            <a:endParaRPr lang="en-US" sz="900" b="1" dirty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438"/>
                    </a14:imgEffect>
                    <a14:imgEffect>
                      <a14:saturation sat="0"/>
                    </a14:imgEffect>
                    <a14:imgEffect>
                      <a14:brightnessContrast bright="-3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71411" b="-498"/>
          <a:stretch/>
        </p:blipFill>
        <p:spPr>
          <a:xfrm>
            <a:off x="2897" y="0"/>
            <a:ext cx="2614145" cy="5765168"/>
          </a:xfrm>
          <a:prstGeom prst="rect">
            <a:avLst/>
          </a:prstGeom>
          <a:effectLst/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 userDrawn="1"/>
        </p:nvSpPr>
        <p:spPr>
          <a:xfrm>
            <a:off x="8832934" y="5488303"/>
            <a:ext cx="263840" cy="210520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fld id="{452DEAE6-19D2-3548-8EC1-974194040FC8}" type="slidenum">
              <a:rPr lang="en-US" sz="900" b="1" smtClean="0">
                <a:solidFill>
                  <a:srgbClr val="7F7F7F"/>
                </a:solidFill>
                <a:latin typeface="Helvetica Neue"/>
                <a:cs typeface="Helvetica Neue"/>
              </a:rPr>
              <a:pPr/>
              <a:t>‹#›</a:t>
            </a:fld>
            <a:endParaRPr lang="en-US" sz="900" b="1" dirty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8438"/>
                    </a14:imgEffect>
                    <a14:imgEffect>
                      <a14:saturation sat="0"/>
                    </a14:imgEffect>
                    <a14:imgEffect>
                      <a14:brightnessContrast bright="-37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71411" b="-498"/>
          <a:stretch/>
        </p:blipFill>
        <p:spPr>
          <a:xfrm>
            <a:off x="2914655" y="-126998"/>
            <a:ext cx="2721911" cy="60028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0811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1455" y="190500"/>
            <a:ext cx="3600449" cy="5334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654" y="5279258"/>
            <a:ext cx="680433" cy="10754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57200" y="1143000"/>
            <a:ext cx="3028950" cy="1460500"/>
          </a:xfrm>
          <a:prstGeom prst="rect">
            <a:avLst/>
          </a:prstGeom>
        </p:spPr>
        <p:txBody>
          <a:bodyPr lIns="71323" tIns="35662" rIns="71323" bIns="35662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8832934" y="5488303"/>
            <a:ext cx="263840" cy="210520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fld id="{452DEAE6-19D2-3548-8EC1-974194040FC8}" type="slidenum">
              <a:rPr lang="en-US" sz="900" b="1" smtClean="0">
                <a:solidFill>
                  <a:srgbClr val="7F7F7F"/>
                </a:solidFill>
                <a:latin typeface="Helvetica Neue"/>
                <a:cs typeface="Helvetica Neue"/>
              </a:rPr>
              <a:pPr/>
              <a:t>‹#›</a:t>
            </a:fld>
            <a:endParaRPr lang="en-US" sz="900" b="1" dirty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S-Army-Cyber-Command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6104" y="0"/>
            <a:ext cx="2983831" cy="5715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257550" y="190500"/>
            <a:ext cx="2628900" cy="5334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871" y="5270500"/>
            <a:ext cx="680433" cy="10754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314700" y="1143000"/>
            <a:ext cx="3028950" cy="1460500"/>
          </a:xfrm>
          <a:prstGeom prst="rect">
            <a:avLst/>
          </a:prstGeom>
        </p:spPr>
        <p:txBody>
          <a:bodyPr lIns="71323" tIns="35662" rIns="71323" bIns="35662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8832934" y="5488303"/>
            <a:ext cx="263840" cy="210520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fld id="{452DEAE6-19D2-3548-8EC1-974194040FC8}" type="slidenum">
              <a:rPr lang="en-US" sz="900" b="1" smtClean="0">
                <a:solidFill>
                  <a:srgbClr val="7F7F7F"/>
                </a:solidFill>
                <a:latin typeface="Helvetica Neue"/>
                <a:cs typeface="Helvetica Neue"/>
              </a:rPr>
              <a:pPr/>
              <a:t>‹#›</a:t>
            </a:fld>
            <a:endParaRPr lang="en-US" sz="900" b="1" dirty="0">
              <a:solidFill>
                <a:srgbClr val="7F7F7F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2151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S-Army-Cyber-Command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09" t="-98" r="-2"/>
          <a:stretch/>
        </p:blipFill>
        <p:spPr>
          <a:xfrm>
            <a:off x="0" y="1710612"/>
            <a:ext cx="9166124" cy="40043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832934" y="5488303"/>
            <a:ext cx="263840" cy="210520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fld id="{452DEAE6-19D2-3548-8EC1-974194040FC8}" type="slidenum">
              <a:rPr lang="en-US" sz="900" b="1" smtClean="0">
                <a:solidFill>
                  <a:srgbClr val="BFBFBF"/>
                </a:solidFill>
                <a:latin typeface="Helvetica Neue"/>
                <a:cs typeface="Helvetica Neue"/>
              </a:rPr>
              <a:pPr/>
              <a:t>‹#›</a:t>
            </a:fld>
            <a:endParaRPr lang="en-US" sz="900" b="1" dirty="0">
              <a:solidFill>
                <a:srgbClr val="BFBFBF"/>
              </a:solidFill>
              <a:latin typeface="Helvetica Neue"/>
              <a:cs typeface="Helvetica Neue"/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38000"/>
                    </a14:imgEffect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6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1" r:id="rId3"/>
    <p:sldLayoutId id="2147483672" r:id="rId4"/>
    <p:sldLayoutId id="2147483673" r:id="rId5"/>
    <p:sldLayoutId id="2147483680" r:id="rId6"/>
    <p:sldLayoutId id="2147483674" r:id="rId7"/>
    <p:sldLayoutId id="2147483679" r:id="rId8"/>
    <p:sldLayoutId id="2147483675" r:id="rId9"/>
    <p:sldLayoutId id="2147483681" r:id="rId10"/>
    <p:sldLayoutId id="2147483682" r:id="rId11"/>
  </p:sldLayoutIdLst>
  <p:hf hdr="0" dt="0"/>
  <p:txStyles>
    <p:titleStyle>
      <a:lvl1pPr algn="l" defTabSz="475465" rtl="0" eaLnBrk="1" latinLnBrk="0" hangingPunct="1">
        <a:spcBef>
          <a:spcPct val="0"/>
        </a:spcBef>
        <a:buNone/>
        <a:defRPr sz="2900" b="1" i="0" kern="1200" cap="all">
          <a:solidFill>
            <a:schemeClr val="tx2"/>
          </a:solidFill>
          <a:latin typeface="Raleway ExtraBold" charset="0"/>
          <a:ea typeface="Raleway ExtraBold" charset="0"/>
          <a:cs typeface="Raleway ExtraBold" charset="0"/>
        </a:defRPr>
      </a:lvl1pPr>
    </p:titleStyle>
    <p:bodyStyle>
      <a:lvl1pPr marL="356599" indent="-356599" algn="l" defTabSz="475465" rtl="0" eaLnBrk="1" latinLnBrk="0" hangingPunct="1">
        <a:spcBef>
          <a:spcPct val="20000"/>
        </a:spcBef>
        <a:buClr>
          <a:schemeClr val="tx2"/>
        </a:buClr>
        <a:buSzPct val="100000"/>
        <a:buFont typeface="Wingdings" charset="2"/>
        <a:buChar char="§"/>
        <a:defRPr sz="1700" b="0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72629" indent="-297165" algn="l" defTabSz="475465" rtl="0" eaLnBrk="1" latinLnBrk="0" hangingPunct="1">
        <a:spcBef>
          <a:spcPct val="20000"/>
        </a:spcBef>
        <a:buClr>
          <a:schemeClr val="tx2"/>
        </a:buClr>
        <a:buSzPct val="100000"/>
        <a:buFont typeface="Arial"/>
        <a:buChar char="•"/>
        <a:defRPr sz="17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88662" indent="-237732" algn="l" defTabSz="475465" rtl="0" eaLnBrk="1" latinLnBrk="0" hangingPunct="1">
        <a:spcBef>
          <a:spcPct val="20000"/>
        </a:spcBef>
        <a:buClr>
          <a:schemeClr val="tx2"/>
        </a:buClr>
        <a:buSzPct val="100000"/>
        <a:buFont typeface="Lucida Grande"/>
        <a:buChar char="∙"/>
        <a:defRPr sz="17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64125" indent="-237732" algn="l" defTabSz="475465" rtl="0" eaLnBrk="1" latinLnBrk="0" hangingPunct="1">
        <a:spcBef>
          <a:spcPct val="20000"/>
        </a:spcBef>
        <a:buClr>
          <a:schemeClr val="tx2"/>
        </a:buClr>
        <a:buSzPct val="100000"/>
        <a:buFont typeface="Lucida Grande"/>
        <a:buChar char="・"/>
        <a:defRPr sz="1700" b="0" i="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139588" indent="-237732" algn="l" defTabSz="475465" rtl="0" eaLnBrk="1" latinLnBrk="0" hangingPunct="1">
        <a:spcBef>
          <a:spcPct val="20000"/>
        </a:spcBef>
        <a:buClr>
          <a:schemeClr val="tx2"/>
        </a:buClr>
        <a:buSzPct val="100000"/>
        <a:buFont typeface="Lucida Grande"/>
        <a:buChar char="‣"/>
        <a:defRPr sz="1700" b="0" i="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615053" indent="-237732" algn="l" defTabSz="47546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90518" indent="-237732" algn="l" defTabSz="47546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982" indent="-237732" algn="l" defTabSz="47546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41446" indent="-237732" algn="l" defTabSz="47546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65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0929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393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1857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7321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2786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8250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3714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19100"/>
            <a:ext cx="8915400" cy="1905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Helvetica" pitchFamily="2" charset="0"/>
              </a:rPr>
              <a:t>Stop and Step Away from the Data:</a:t>
            </a:r>
          </a:p>
          <a:p>
            <a:pPr algn="ctr"/>
            <a:r>
              <a:rPr lang="en-US" sz="4000" b="1" dirty="0">
                <a:solidFill>
                  <a:schemeClr val="tx2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Helvetica" pitchFamily="2" charset="0"/>
                <a:ea typeface="Raleway" charset="0"/>
                <a:cs typeface="Raleway" charset="0"/>
              </a:rPr>
              <a:t>Rapid Anomaly Detection via</a:t>
            </a:r>
          </a:p>
          <a:p>
            <a:pPr algn="ctr"/>
            <a:r>
              <a:rPr lang="en-US" sz="4000" b="1" dirty="0">
                <a:solidFill>
                  <a:schemeClr val="tx2"/>
                </a:solidFill>
                <a:effectLst>
                  <a:outerShdw blurRad="50800" dist="50800" dir="5400000" algn="ctr" rotWithShape="0">
                    <a:srgbClr val="000000">
                      <a:alpha val="91000"/>
                    </a:srgbClr>
                  </a:outerShdw>
                </a:effectLst>
                <a:latin typeface="Helvetica" pitchFamily="2" charset="0"/>
                <a:ea typeface="Raleway" charset="0"/>
                <a:cs typeface="Raleway" charset="0"/>
              </a:rPr>
              <a:t>Ransom Note File Classification</a:t>
            </a:r>
            <a:endParaRPr lang="en-US" sz="4000" dirty="0">
              <a:effectLst>
                <a:outerShdw blurRad="50800" dist="50800" dir="5400000" algn="ctr" rotWithShape="0">
                  <a:srgbClr val="000000">
                    <a:alpha val="91000"/>
                  </a:srgbClr>
                </a:outerShdw>
              </a:effectLst>
              <a:latin typeface="Helvetica" pitchFamily="2" charset="0"/>
              <a:ea typeface="Raleway" charset="0"/>
              <a:cs typeface="Raleway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987894"/>
            <a:ext cx="3862512" cy="195131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DEF CON 26 AI Village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4779199"/>
            <a:ext cx="3862512" cy="210520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r>
              <a:rPr lang="en-US" sz="900" b="1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Mark Mager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B261C-2E22-FE49-8D07-1E6CB98A1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283487"/>
            <a:ext cx="1524000" cy="2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2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736E93-1D9F-3641-BEC5-B6E2A7342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663" y="948357"/>
            <a:ext cx="5112935" cy="3937065"/>
          </a:xfrm>
        </p:spPr>
      </p:pic>
    </p:spTree>
    <p:extLst>
      <p:ext uri="{BB962C8B-B14F-4D97-AF65-F5344CB8AC3E}">
        <p14:creationId xmlns:p14="http://schemas.microsoft.com/office/powerpoint/2010/main" val="220099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Ransom note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Your files have been encrypted by [ransomware name]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Encrypted with [AES-256 / RSA-2048 / complicated crypto]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Your files cannot be recovered without a decrypter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Send [amount of cryptocurrency] to [wallet ID] to decrypt your files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Please contact [e-mail address]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You have [amount of hours / days] until your files will be lost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Exploratory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554355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Develop familiarity with data science concepts, tools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Collect ransom notes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Put together a base benign data set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Determine suitability of notes for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9" name="ralph.mp4">
            <a:hlinkClick r:id="" action="ppaction://media"/>
            <a:extLst>
              <a:ext uri="{FF2B5EF4-FFF2-40B4-BE49-F238E27FC236}">
                <a16:creationId xmlns:a16="http://schemas.microsoft.com/office/drawing/2014/main" id="{A14CD3A7-5073-D742-B390-0EED8B85C5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800" y="898847"/>
            <a:ext cx="2414437" cy="24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9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Exploratory research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Anaconda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Python 3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Jupyter Notebook	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scikit-learn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spaCy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Exploratory research –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Benign data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20 Newsgroups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11314 samples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Ransom notes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173 samples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Detonate ransomware samples and collect artifacts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Security research / blog posts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Download text notes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Extract text from screenshots with OCR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E69A69-BE21-AF4B-A6A1-F435842A1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130" y="952500"/>
            <a:ext cx="5017945" cy="18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7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Exploratory research –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Unlabeled data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Ransom notes and the 20 Newsgroups data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K Means Clustering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21 clusters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20 Newsgroups + ransom notes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Bag of Words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CountVectorizer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Term Frequency-Inverse Document Frequency (TFIDF)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TfidfVectorizer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Exploratory research – 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Token Prep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Strip newline characters (‘\r’, ‘\n’)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Convert to lowercase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Tokenization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Alphanumeric characters only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Stop words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the, for, your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Lemmatize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encryption -&gt; encrypt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dirty="0">
              <a:solidFill>
                <a:schemeClr val="bg1">
                  <a:lumMod val="9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56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0BE49-44DB-2C45-815E-BA696672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57300"/>
            <a:ext cx="79629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0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4969"/>
            <a:ext cx="7886700" cy="3263504"/>
          </a:xfrm>
        </p:spPr>
        <p:txBody>
          <a:bodyPr>
            <a:normAutofit/>
          </a:bodyPr>
          <a:lstStyle/>
          <a:p>
            <a:pPr marL="714335" lvl="1" indent="-257175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Helvetica Neue Light"/>
              <a:cs typeface="Helvetica Neue Light"/>
            </a:endParaRPr>
          </a:p>
          <a:p>
            <a:pPr marL="714335" lvl="1" indent="-257175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Helvetica Neue Light"/>
              <a:cs typeface="Helvetica Neue Light"/>
            </a:endParaRPr>
          </a:p>
          <a:p>
            <a:pPr marL="714335" lvl="1" indent="-257175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3CA70-0B7D-BB44-9CDC-5C557044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9" y="541893"/>
            <a:ext cx="4305300" cy="4520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AD0A7D-01F0-D245-978C-924251ECD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4561"/>
            <a:ext cx="4459736" cy="31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4969"/>
            <a:ext cx="7886700" cy="3263504"/>
          </a:xfrm>
        </p:spPr>
        <p:txBody>
          <a:bodyPr>
            <a:normAutofit/>
          </a:bodyPr>
          <a:lstStyle/>
          <a:p>
            <a:pPr marL="714335" lvl="1" indent="-257175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Helvetica Neue Light"/>
              <a:cs typeface="Helvetica Neue Light"/>
            </a:endParaRPr>
          </a:p>
          <a:p>
            <a:pPr marL="714335" lvl="1" indent="-257175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Helvetica Neue Light"/>
              <a:cs typeface="Helvetica Neue Light"/>
            </a:endParaRPr>
          </a:p>
          <a:p>
            <a:pPr marL="714335" lvl="1" indent="-257175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3CA70-0B7D-BB44-9CDC-5C557044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9" y="541893"/>
            <a:ext cx="4305300" cy="452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05AD5-3B5A-5C46-B2AD-21455DC6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57170"/>
            <a:ext cx="4236738" cy="40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3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  <a:noFill/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About 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i="1" u="sng" dirty="0">
                <a:solidFill>
                  <a:srgbClr val="FF0000"/>
                </a:solidFill>
                <a:latin typeface="Helvetica Neue Light"/>
                <a:cs typeface="Helvetica Neue Light"/>
              </a:rPr>
              <a:t>I AM NOT A DATA SCIENTIST</a:t>
            </a:r>
            <a:endParaRPr lang="en-US" dirty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Senior Malware Researcher at Endgame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Reverse engineer and software dev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Ransomware protection research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@magerbomb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E17D470-6554-E746-B4A6-78ED9F00A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869456"/>
            <a:ext cx="2223790" cy="22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99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54969"/>
            <a:ext cx="7886700" cy="3263504"/>
          </a:xfrm>
        </p:spPr>
        <p:txBody>
          <a:bodyPr>
            <a:normAutofit/>
          </a:bodyPr>
          <a:lstStyle/>
          <a:p>
            <a:pPr marL="714335" lvl="1" indent="-257175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Helvetica Neue Light"/>
              <a:cs typeface="Helvetica Neue Light"/>
            </a:endParaRPr>
          </a:p>
          <a:p>
            <a:pPr marL="714335" lvl="1" indent="-257175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Helvetica Neue Light"/>
              <a:cs typeface="Helvetica Neue Light"/>
            </a:endParaRPr>
          </a:p>
          <a:p>
            <a:pPr marL="714335" lvl="1" indent="-257175">
              <a:lnSpc>
                <a:spcPct val="150000"/>
              </a:lnSpc>
              <a:buFont typeface="Wingdings" charset="2"/>
              <a:buChar char="§"/>
            </a:pP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88E12-0DDE-E440-BA87-6ABA5EFB6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9" y="342900"/>
            <a:ext cx="5167796" cy="4760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AC300-D3B3-2C4C-93DB-FC9EE9870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4" y="3274656"/>
            <a:ext cx="1938983" cy="1736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94E76-E79E-6943-996E-BAF16A21B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36" y="3258327"/>
            <a:ext cx="1539321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E579DE-7B78-2A48-82CF-44F8E5BA9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23900"/>
            <a:ext cx="1895619" cy="20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0B3B1-5F7E-B842-A584-225544D3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1723"/>
            <a:ext cx="7620000" cy="460088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AD0217-7096-C54F-BC5D-04F1A006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762500"/>
            <a:ext cx="7886700" cy="1371599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Calculate distance from the centroid for each of the clusters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Square root of the sum of squares</a:t>
            </a:r>
          </a:p>
        </p:txBody>
      </p:sp>
    </p:spTree>
    <p:extLst>
      <p:ext uri="{BB962C8B-B14F-4D97-AF65-F5344CB8AC3E}">
        <p14:creationId xmlns:p14="http://schemas.microsoft.com/office/powerpoint/2010/main" val="4026969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AD0217-7096-C54F-BC5D-04F1A006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762500"/>
            <a:ext cx="7886700" cy="1371599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Phrasing doesn’t quite match that of a ransom note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Ends up in cluster #4 (comp.graphics)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A5727D-5575-AD49-872C-0694C5415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8154"/>
            <a:ext cx="7620000" cy="45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4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Exploratory research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Despite small set of data, ransom notes clustered together well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Demonstrated nuance in how the data clustered with second example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Dataset appears to be appropriate for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1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Framework -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Obtain file change events in near real-time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Pass newly created text filepaths to a model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Read in file contents and determine if it is a ransom note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If text file is a ransom note, suspend source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5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Framework -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English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.txt files only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Formatted text requires additional parsing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Images require OCR for text extraction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Only files &lt; 20 KB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Ransom notes are generally &lt; 2 KB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34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Framework -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File change event listener (Process A)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Places new events into queue for Process B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Text extractor / standalone ML classifier (Process B)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Retrieves events from queue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Process mitigation handler (Process B) 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Invoked if classifier determines file is ransom note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2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BA0F69-53C6-3141-9323-F059102A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2900"/>
            <a:ext cx="84105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8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Expanded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 lnSpcReduction="10000"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Benign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Subset of 20 Newsgroups: ~ 8000 messages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Windows text files: ~ 3000 files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Log files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READMEs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Total number of files: 11000+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Ransom notes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Total number of samples: 350+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Address Dataset Imbalance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SMOTE – Generate synthetic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67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Classifier –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Feature Selection via TFIDF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TfidfVectorizer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Supervised learning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Labeled data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Binary classification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Is this text a ransom note or benign data?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Naïve Bayes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Simple and straightforward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MultinomialNB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Ransomware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Overview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Detection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Ransom Notes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Explorartory Research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POC Framework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Conclusion</a:t>
            </a:r>
          </a:p>
          <a:p>
            <a:pPr marL="371435" indent="-257175">
              <a:lnSpc>
                <a:spcPct val="150000"/>
              </a:lnSpc>
            </a:pP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47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Classifier – DATA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1D72A-6C8D-EF48-AC1D-876B7E5FCDF4}"/>
              </a:ext>
            </a:extLst>
          </p:cNvPr>
          <p:cNvSpPr/>
          <p:nvPr/>
        </p:nvSpPr>
        <p:spPr>
          <a:xfrm>
            <a:off x="439066" y="942836"/>
            <a:ext cx="1514475" cy="2360869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Labeled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59FFD-EDE6-424E-8CB0-267DB494F733}"/>
              </a:ext>
            </a:extLst>
          </p:cNvPr>
          <p:cNvSpPr/>
          <p:nvPr/>
        </p:nvSpPr>
        <p:spPr>
          <a:xfrm>
            <a:off x="762000" y="1132447"/>
            <a:ext cx="914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Ransom Notes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810F7-6863-7744-B3DE-1FA2EB8CA767}"/>
              </a:ext>
            </a:extLst>
          </p:cNvPr>
          <p:cNvSpPr/>
          <p:nvPr/>
        </p:nvSpPr>
        <p:spPr>
          <a:xfrm>
            <a:off x="762000" y="2076771"/>
            <a:ext cx="914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Benign Text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F2E61D8-D7D8-ED4C-AE1E-E019B7CF000E}"/>
              </a:ext>
            </a:extLst>
          </p:cNvPr>
          <p:cNvSpPr/>
          <p:nvPr/>
        </p:nvSpPr>
        <p:spPr>
          <a:xfrm>
            <a:off x="2063627" y="1883962"/>
            <a:ext cx="371475" cy="313865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317F99-9AE5-4D49-86D7-96EC1ECAC3EF}"/>
              </a:ext>
            </a:extLst>
          </p:cNvPr>
          <p:cNvSpPr/>
          <p:nvPr/>
        </p:nvSpPr>
        <p:spPr>
          <a:xfrm>
            <a:off x="2590800" y="961695"/>
            <a:ext cx="1524000" cy="2360869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Pre-Tokenization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C95D5D-8E2B-564C-B5B6-7C84934611B7}"/>
              </a:ext>
            </a:extLst>
          </p:cNvPr>
          <p:cNvSpPr/>
          <p:nvPr/>
        </p:nvSpPr>
        <p:spPr>
          <a:xfrm>
            <a:off x="2819400" y="1186413"/>
            <a:ext cx="10668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Strip Characters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F567E9-5130-4B48-BCD5-62C4C9C11DB6}"/>
              </a:ext>
            </a:extLst>
          </p:cNvPr>
          <p:cNvSpPr/>
          <p:nvPr/>
        </p:nvSpPr>
        <p:spPr>
          <a:xfrm>
            <a:off x="2826398" y="2147598"/>
            <a:ext cx="10668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Lowercase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5C35BD-2F69-AA40-9B70-1D0866E180A0}"/>
              </a:ext>
            </a:extLst>
          </p:cNvPr>
          <p:cNvSpPr/>
          <p:nvPr/>
        </p:nvSpPr>
        <p:spPr>
          <a:xfrm>
            <a:off x="7086600" y="1440594"/>
            <a:ext cx="1650546" cy="2995400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Post-Tokenization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F79C14-44C0-EE40-8025-4F6FA0A7E26D}"/>
              </a:ext>
            </a:extLst>
          </p:cNvPr>
          <p:cNvSpPr/>
          <p:nvPr/>
        </p:nvSpPr>
        <p:spPr>
          <a:xfrm>
            <a:off x="7199053" y="1577098"/>
            <a:ext cx="1425641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Alphanumeric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31CE33-ED73-5541-8A5A-5B2B33FA3D4B}"/>
              </a:ext>
            </a:extLst>
          </p:cNvPr>
          <p:cNvSpPr/>
          <p:nvPr/>
        </p:nvSpPr>
        <p:spPr>
          <a:xfrm>
            <a:off x="7199054" y="2472117"/>
            <a:ext cx="1425641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Strip Stop Words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4B93E6-1E74-E542-9A8F-D2AD882E50AF}"/>
              </a:ext>
            </a:extLst>
          </p:cNvPr>
          <p:cNvSpPr/>
          <p:nvPr/>
        </p:nvSpPr>
        <p:spPr>
          <a:xfrm>
            <a:off x="7199054" y="3366260"/>
            <a:ext cx="1425641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Lemmatization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C29309-589D-EE46-97A0-3499D4E69220}"/>
              </a:ext>
            </a:extLst>
          </p:cNvPr>
          <p:cNvSpPr/>
          <p:nvPr/>
        </p:nvSpPr>
        <p:spPr>
          <a:xfrm>
            <a:off x="4727912" y="3432058"/>
            <a:ext cx="1524000" cy="1430121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Vectorization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78EAD9-2BAA-5F43-944D-AB1D7E0BF564}"/>
              </a:ext>
            </a:extLst>
          </p:cNvPr>
          <p:cNvSpPr/>
          <p:nvPr/>
        </p:nvSpPr>
        <p:spPr>
          <a:xfrm>
            <a:off x="4821350" y="3680443"/>
            <a:ext cx="1335955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TfidfVectorizer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AFAD0E-5851-7F48-8527-52B8766EFF95}"/>
              </a:ext>
            </a:extLst>
          </p:cNvPr>
          <p:cNvSpPr/>
          <p:nvPr/>
        </p:nvSpPr>
        <p:spPr>
          <a:xfrm>
            <a:off x="2590800" y="3432058"/>
            <a:ext cx="1524000" cy="1430121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Dataset Balance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035A75-7AB0-8D49-883E-09A315A6C20F}"/>
              </a:ext>
            </a:extLst>
          </p:cNvPr>
          <p:cNvSpPr/>
          <p:nvPr/>
        </p:nvSpPr>
        <p:spPr>
          <a:xfrm>
            <a:off x="2684238" y="3680443"/>
            <a:ext cx="1335955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SMOTE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71E2379-CBC4-C243-B192-B5BAB532FAF6}"/>
              </a:ext>
            </a:extLst>
          </p:cNvPr>
          <p:cNvSpPr/>
          <p:nvPr/>
        </p:nvSpPr>
        <p:spPr>
          <a:xfrm>
            <a:off x="4727912" y="1440594"/>
            <a:ext cx="1524000" cy="1430121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Tokenization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682817-067C-7A4B-B600-263C8894901C}"/>
              </a:ext>
            </a:extLst>
          </p:cNvPr>
          <p:cNvSpPr/>
          <p:nvPr/>
        </p:nvSpPr>
        <p:spPr>
          <a:xfrm>
            <a:off x="4821350" y="1688979"/>
            <a:ext cx="1335955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F4F26C-4912-A341-B9DA-49CA86AF9CC9}"/>
              </a:ext>
            </a:extLst>
          </p:cNvPr>
          <p:cNvSpPr/>
          <p:nvPr/>
        </p:nvSpPr>
        <p:spPr>
          <a:xfrm>
            <a:off x="429051" y="3423837"/>
            <a:ext cx="1524000" cy="1430121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Training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9CD5609-A85E-BD47-9966-153966DEBB73}"/>
              </a:ext>
            </a:extLst>
          </p:cNvPr>
          <p:cNvSpPr/>
          <p:nvPr/>
        </p:nvSpPr>
        <p:spPr>
          <a:xfrm>
            <a:off x="522489" y="3672222"/>
            <a:ext cx="1335955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MultinomialNB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FC3DD3BB-CFE2-A148-B736-AE4DE8CFD4D0}"/>
              </a:ext>
            </a:extLst>
          </p:cNvPr>
          <p:cNvSpPr/>
          <p:nvPr/>
        </p:nvSpPr>
        <p:spPr>
          <a:xfrm>
            <a:off x="4220691" y="1894447"/>
            <a:ext cx="371475" cy="313865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4BF825B5-A982-B444-B72C-21624D423D18}"/>
              </a:ext>
            </a:extLst>
          </p:cNvPr>
          <p:cNvSpPr/>
          <p:nvPr/>
        </p:nvSpPr>
        <p:spPr>
          <a:xfrm>
            <a:off x="6492880" y="1881914"/>
            <a:ext cx="371475" cy="313865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08D5709D-5A88-4749-98AE-0882CDEE91C7}"/>
              </a:ext>
            </a:extLst>
          </p:cNvPr>
          <p:cNvSpPr/>
          <p:nvPr/>
        </p:nvSpPr>
        <p:spPr>
          <a:xfrm rot="10800000">
            <a:off x="2052990" y="3898337"/>
            <a:ext cx="371475" cy="313865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F344BB52-9CCD-9E44-A12B-1348D994AA7F}"/>
              </a:ext>
            </a:extLst>
          </p:cNvPr>
          <p:cNvSpPr/>
          <p:nvPr/>
        </p:nvSpPr>
        <p:spPr>
          <a:xfrm rot="10800000">
            <a:off x="4218268" y="3910870"/>
            <a:ext cx="371475" cy="313865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0C7F94BF-56FF-F14F-9ACD-D8D0996E08E9}"/>
              </a:ext>
            </a:extLst>
          </p:cNvPr>
          <p:cNvSpPr/>
          <p:nvPr/>
        </p:nvSpPr>
        <p:spPr>
          <a:xfrm rot="10800000">
            <a:off x="6487592" y="3920254"/>
            <a:ext cx="371475" cy="313865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</a:gra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Classifier –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 fontScale="85000" lnSpcReduction="10000"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Randomly partition into training (80%) and test (20%) subsets with train_test_split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Terminology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Accuracy Score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Accuracy classification score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F1 Score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Weighted avg of precision (TP / (TP + FP)) and recall (TP / (TP + FN))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Confusion Matrix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Matrix representation of true and false positives / negatives 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Cross Validation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Test the model’s ability to predict new data that were not used previously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Multiple runs with different training and test data sets each time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Monte Carlo using ShuffleSplit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dirty="0">
              <a:solidFill>
                <a:schemeClr val="bg1">
                  <a:lumMod val="95000"/>
                </a:schemeClr>
              </a:solidFill>
              <a:latin typeface="Helvetica Neue Light"/>
              <a:cs typeface="Helvetica Neue Light"/>
            </a:endParaRP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dirty="0">
              <a:solidFill>
                <a:schemeClr val="bg1">
                  <a:lumMod val="9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35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98195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Classifier – SINGLE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Accuracy – 99.54%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F1 Score – 91.86 (scaled to 100)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Confusion Matrix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dirty="0">
              <a:solidFill>
                <a:schemeClr val="bg1">
                  <a:lumMod val="95000"/>
                </a:schemeClr>
              </a:solidFill>
              <a:latin typeface="Helvetica Neue Light"/>
              <a:cs typeface="Helvetica Neue Light"/>
            </a:endParaRPr>
          </a:p>
          <a:p>
            <a:pPr marL="114260" indent="0">
              <a:lnSpc>
                <a:spcPct val="150000"/>
              </a:lnSpc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  <a:latin typeface="Helvetica Neue Light"/>
              <a:cs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4" name="dance.mp4">
            <a:hlinkClick r:id="" action="ppaction://media"/>
            <a:extLst>
              <a:ext uri="{FF2B5EF4-FFF2-40B4-BE49-F238E27FC236}">
                <a16:creationId xmlns:a16="http://schemas.microsoft.com/office/drawing/2014/main" id="{BA21CB17-B537-3746-A1AB-AEEAB5F90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6800" y="952500"/>
            <a:ext cx="3994447" cy="231345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0813FE-50D8-DD4E-BC35-23E596476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274700"/>
              </p:ext>
            </p:extLst>
          </p:nvPr>
        </p:nvGraphicFramePr>
        <p:xfrm>
          <a:off x="1143000" y="2247901"/>
          <a:ext cx="2743200" cy="76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34671877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744246676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TN = 2934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FP = 14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9603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 = 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23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04690"/>
            <a:ext cx="8242597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Classifier –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10 separate runs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Varying training / test data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Average Accuracy – 99.44%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Average F1 Score – 90.1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Average 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4" name="dance.mp4">
            <a:hlinkClick r:id="" action="ppaction://media"/>
            <a:extLst>
              <a:ext uri="{FF2B5EF4-FFF2-40B4-BE49-F238E27FC236}">
                <a16:creationId xmlns:a16="http://schemas.microsoft.com/office/drawing/2014/main" id="{BA21CB17-B537-3746-A1AB-AEEAB5F90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6800" y="952500"/>
            <a:ext cx="3994447" cy="231345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83E1376-AB2C-C64A-AC18-1DEE517F5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024303"/>
              </p:ext>
            </p:extLst>
          </p:nvPr>
        </p:nvGraphicFramePr>
        <p:xfrm>
          <a:off x="1049024" y="3240404"/>
          <a:ext cx="3260578" cy="76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3782">
                  <a:extLst>
                    <a:ext uri="{9D8B030D-6E8A-4147-A177-3AD203B41FA5}">
                      <a16:colId xmlns:a16="http://schemas.microsoft.com/office/drawing/2014/main" val="1346718778"/>
                    </a:ext>
                  </a:extLst>
                </a:gridCol>
                <a:gridCol w="1466796">
                  <a:extLst>
                    <a:ext uri="{9D8B030D-6E8A-4147-A177-3AD203B41FA5}">
                      <a16:colId xmlns:a16="http://schemas.microsoft.com/office/drawing/2014/main" val="1744246676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TN = 2933.3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FP = 16.5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96031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 =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 = 76.7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23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7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AD0217-7096-C54F-BC5D-04F1A006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4610100"/>
            <a:ext cx="7886700" cy="1371599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Breakdown of each of the 10 training / test iterations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I am not a data scientist, but I believe these are good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C84855-7A2D-5E40-8460-23C8B2276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"/>
            <a:ext cx="7482968" cy="43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02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Event listener -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Monitor file change events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All processes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Map each event to source process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File creates in particular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python watcher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Event Logs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File minifilter driver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8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7E18E3-D997-E94F-A9DB-289877B2F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038" y="3780529"/>
            <a:ext cx="7019925" cy="12763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04E1D-7245-8845-B6BB-99998DEE7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3" y="832261"/>
            <a:ext cx="4105275" cy="125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1107A3-39BB-DE4D-9CE9-3F7DD9B48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8" y="2123179"/>
            <a:ext cx="70199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62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5C5E0D-F302-0A44-8605-F74B577D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90663"/>
            <a:ext cx="6953250" cy="27336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C09477-005E-B348-9427-802BF737C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5597" y="4387527"/>
            <a:ext cx="3492806" cy="613817"/>
          </a:xfrm>
        </p:spPr>
        <p:txBody>
          <a:bodyPr>
            <a:normAutofit/>
          </a:bodyPr>
          <a:lstStyle/>
          <a:p>
            <a:pPr marL="11426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sysmon.exe -</a:t>
            </a:r>
            <a:r>
              <a:rPr lang="en-US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i</a:t>
            </a: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sysmon_config.xml</a:t>
            </a: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6D7EA-6FEF-8C4E-AE1B-DE22B75A3D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C10B73-E414-284A-BA28-96385CE41D8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8025-2D10-3949-B70A-6090FB07C722}"/>
              </a:ext>
            </a:extLst>
          </p:cNvPr>
          <p:cNvSpPr txBox="1">
            <a:spLocks/>
          </p:cNvSpPr>
          <p:nvPr/>
        </p:nvSpPr>
        <p:spPr>
          <a:xfrm>
            <a:off x="628650" y="204690"/>
            <a:ext cx="7886700" cy="415572"/>
          </a:xfrm>
          <a:prstGeom prst="rect">
            <a:avLst/>
          </a:prstGeom>
        </p:spPr>
        <p:txBody>
          <a:bodyPr/>
          <a:lstStyle>
            <a:lvl1pPr algn="l" defTabSz="475465" rtl="0" eaLnBrk="1" latinLnBrk="0" hangingPunct="1">
              <a:spcBef>
                <a:spcPct val="0"/>
              </a:spcBef>
              <a:buNone/>
              <a:defRPr sz="2900" b="1" i="0" kern="1200" cap="all">
                <a:solidFill>
                  <a:schemeClr val="tx2"/>
                </a:solidFill>
                <a:latin typeface="Raleway ExtraBold" charset="0"/>
                <a:ea typeface="Raleway ExtraBold" charset="0"/>
                <a:cs typeface="Raleway ExtraBold" charset="0"/>
              </a:defRPr>
            </a:lvl1pPr>
          </a:lstStyle>
          <a:p>
            <a:r>
              <a:rPr lang="en-US" dirty="0">
                <a:latin typeface="Helvetica" pitchFamily="2" charset="0"/>
              </a:rPr>
              <a:t>EVENT listener – sysmon install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810C4-5B06-B14A-B2F2-614E2275B5E8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26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90925E-3D7C-DE47-91FA-81CA3D8A1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69" y="1525741"/>
            <a:ext cx="6658262" cy="2809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2CE63F-7B6F-A44B-90B5-ED0977D299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B9727-5D23-3A46-A4A6-62C19B94D658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2C266E-020D-114B-B3DF-0D00AC7086BF}"/>
              </a:ext>
            </a:extLst>
          </p:cNvPr>
          <p:cNvSpPr txBox="1">
            <a:spLocks/>
          </p:cNvSpPr>
          <p:nvPr/>
        </p:nvSpPr>
        <p:spPr>
          <a:xfrm>
            <a:off x="628650" y="204690"/>
            <a:ext cx="7886700" cy="415572"/>
          </a:xfrm>
          <a:prstGeom prst="rect">
            <a:avLst/>
          </a:prstGeom>
        </p:spPr>
        <p:txBody>
          <a:bodyPr/>
          <a:lstStyle>
            <a:lvl1pPr algn="l" defTabSz="475465" rtl="0" eaLnBrk="1" latinLnBrk="0" hangingPunct="1">
              <a:spcBef>
                <a:spcPct val="0"/>
              </a:spcBef>
              <a:buNone/>
              <a:defRPr sz="2900" b="1" i="0" kern="1200" cap="all">
                <a:solidFill>
                  <a:schemeClr val="tx2"/>
                </a:solidFill>
                <a:latin typeface="Raleway ExtraBold" charset="0"/>
                <a:ea typeface="Raleway ExtraBold" charset="0"/>
                <a:cs typeface="Raleway ExtraBold" charset="0"/>
              </a:defRPr>
            </a:lvl1pPr>
          </a:lstStyle>
          <a:p>
            <a:r>
              <a:rPr lang="en-US" dirty="0">
                <a:latin typeface="Helvetica" pitchFamily="2" charset="0"/>
              </a:rPr>
              <a:t>Event listener – sysmon config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25F19E-1D0E-0345-ACF1-14946A416D72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88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Event listener – Event log polling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Poll event log for new files with WMI Query Language (WQL)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Limit size of result set (reduce overhead)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Parse data from results and insert into classifier work queue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SELECT * FROM Win32_NTLogEvent </a:t>
            </a:r>
          </a:p>
          <a:p>
            <a:pPr marL="11426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	WHERE </a:t>
            </a:r>
            <a:r>
              <a:rPr lang="en-US" dirty="0" err="1">
                <a:solidFill>
                  <a:schemeClr val="bg1"/>
                </a:solidFill>
              </a:rPr>
              <a:t>LogFile</a:t>
            </a:r>
            <a:r>
              <a:rPr lang="en-US" dirty="0">
                <a:solidFill>
                  <a:schemeClr val="bg1"/>
                </a:solidFill>
              </a:rPr>
              <a:t> = 'Microsoft-Windows-Sysmon/Operational’ </a:t>
            </a:r>
          </a:p>
          <a:p>
            <a:pPr marL="11426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	AND </a:t>
            </a:r>
            <a:r>
              <a:rPr lang="en-US" dirty="0" err="1">
                <a:solidFill>
                  <a:schemeClr val="bg1"/>
                </a:solidFill>
              </a:rPr>
              <a:t>EventCode</a:t>
            </a:r>
            <a:r>
              <a:rPr lang="en-US" dirty="0">
                <a:solidFill>
                  <a:schemeClr val="bg1"/>
                </a:solidFill>
              </a:rPr>
              <a:t> = 11 </a:t>
            </a:r>
          </a:p>
          <a:p>
            <a:pPr marL="11426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	AND RecordNumber &gt; </a:t>
            </a:r>
            <a:r>
              <a:rPr lang="en-US" dirty="0" err="1">
                <a:solidFill>
                  <a:schemeClr val="bg1"/>
                </a:solidFill>
              </a:rPr>
              <a:t>MaxRecordNumber</a:t>
            </a:r>
            <a:endParaRPr lang="en-US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8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Helvetica" pitchFamily="2" charset="0"/>
              </a:rPr>
              <a:t>Ransomware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424815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Malicious software that denies users access to their data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Most commonly through encryption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Targets common file extensions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PDF, TXT, DOC, XLS, PPT…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Two types of output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Encrypted files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Ransom notes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10" name="iZWIc6B.mp4">
            <a:hlinkClick r:id="" action="ppaction://media"/>
            <a:extLst>
              <a:ext uri="{FF2B5EF4-FFF2-40B4-BE49-F238E27FC236}">
                <a16:creationId xmlns:a16="http://schemas.microsoft.com/office/drawing/2014/main" id="{3AB8B5C4-962F-0043-B4FD-1028096A6B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2999" y="1028700"/>
            <a:ext cx="392690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7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Process mitigation -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Determine if process ID + process name exist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Suspend process if currently active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Alert user that ransom note was detected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Give user choice to terminate or resume process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Maintain whitelist of resumed process IDs + process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36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84EC-B521-9645-AC02-8EC3BD2F3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324100"/>
            <a:ext cx="4953000" cy="4572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LIVE DEMO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</a:br>
            <a:r>
              <a:rPr lang="en-US" sz="700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(oh god please work)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5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Framework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 fontScale="77500" lnSpcReduction="20000"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Tested / detected 9 holdout samples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TQV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GlobalImposter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BTCWare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Everbe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Volcano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Rapid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Gandcrab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Painlocker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Tested / detected 3 samples with notes in training set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Sigrun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Josepcrypt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WhiteRose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28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Framework – Comparative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Compared results to three free or trial-based products (A, B, C)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Two types of tests: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Test 1: Does product detect sample?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Test 2: Does product detect faster than the classifier framework?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Product running side-by-side with classifier framework</a:t>
            </a:r>
          </a:p>
          <a:p>
            <a:pPr marL="1707536" lvl="3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Rough estimate of detection speed / performance</a:t>
            </a:r>
          </a:p>
          <a:p>
            <a:pPr marL="1707536" lvl="3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Potential complicating factors (e.g. driver altitude)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75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AD0217-7096-C54F-BC5D-04F1A006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3924300"/>
            <a:ext cx="7886700" cy="1371599"/>
          </a:xfrm>
        </p:spPr>
        <p:txBody>
          <a:bodyPr>
            <a:normAutofit lnSpcReduction="10000"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Product B performed best and was typically faster than our framework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Framework detections lagged behind by a second or two at most 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Helvetica Neue Light"/>
                <a:cs typeface="Helvetica Neue Light"/>
              </a:rPr>
              <a:t>Framework handily outperforms Product A and Product C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8787BB-B229-D04F-8483-ED34A38C3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28493"/>
              </p:ext>
            </p:extLst>
          </p:nvPr>
        </p:nvGraphicFramePr>
        <p:xfrm>
          <a:off x="114298" y="1333500"/>
          <a:ext cx="8915399" cy="2175636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4952999">
                  <a:extLst>
                    <a:ext uri="{9D8B030D-6E8A-4147-A177-3AD203B41FA5}">
                      <a16:colId xmlns:a16="http://schemas.microsoft.com/office/drawing/2014/main" val="652784986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val="353508877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185859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154988934"/>
                    </a:ext>
                  </a:extLst>
                </a:gridCol>
                <a:gridCol w="457202">
                  <a:extLst>
                    <a:ext uri="{9D8B030D-6E8A-4147-A177-3AD203B41FA5}">
                      <a16:colId xmlns:a16="http://schemas.microsoft.com/office/drawing/2014/main" val="9277470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388060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01118253"/>
                    </a:ext>
                  </a:extLst>
                </a:gridCol>
                <a:gridCol w="533399">
                  <a:extLst>
                    <a:ext uri="{9D8B030D-6E8A-4147-A177-3AD203B41FA5}">
                      <a16:colId xmlns:a16="http://schemas.microsoft.com/office/drawing/2014/main" val="1590216259"/>
                    </a:ext>
                  </a:extLst>
                </a:gridCol>
              </a:tblGrid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sha256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family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1905019051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d9a1afc8536fb2bb27e7155d8506baf1ff38ffd5dd12a84b50e63c94b961f553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TQV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3533503762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dd0dac4f68871681ea3b149df9741d0a81c5635bc8bf23d800c245078678daad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GlobeImposter 2.0</a:t>
                      </a:r>
                      <a:endParaRPr lang="en-US" sz="1100" b="0" i="0" u="none" strike="noStrike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2377187098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22f31d9dd79d7d30ab5c106971d49038401c347f4a438b1348e71d223fe3ef61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BTCWare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4278842316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14633206a2b1e42d5a960eef94e957100204289333fc60fddc7f704327fec65e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Everbe2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4083799874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b8817615183ddb75f8768528d78b87bafadbb0dbcb8a22e8c9aeea74da18cbf7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Volcano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1705260300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1db83903514d064201d54bf2fbb2dab9a373c3c399be45be1ecaf4559c6ed16b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Rapid3.0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2992525340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ce093ffa19f020a2b73719f653b5e0423df28ef1d59035d55e99154a85c5c668</a:t>
                      </a:r>
                      <a:endParaRPr lang="en-US" sz="1100" b="0" i="0" u="none" strike="noStrike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Gandcrab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3691708224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d9ea37b43b597340d1430f3b97cb72d84ef88aeb559acf868dfd0a73de4f45f8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PainLocker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3363130278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f4d7c88f319414a187671ae60c1e4a3c912188996913db35fa563c56a0f956fb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Sigrun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1251737939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c6ffb93f9308d29e6776699c8c0833f25b737c9a5f8b241ddf1f386570c4661d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JosepCrypt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3738890443"/>
                  </a:ext>
                </a:extLst>
              </a:tr>
              <a:tr h="18130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62c05d926d4e3ecc04896e48168cdd7ca4375f3e883d5ed0bf5deaf80d294305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WhiteRose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Y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99" marR="8499" marT="8499" marB="0" anchor="b"/>
                </a:tc>
                <a:extLst>
                  <a:ext uri="{0D108BD9-81ED-4DB2-BD59-A6C34878D82A}">
                    <a16:rowId xmlns:a16="http://schemas.microsoft.com/office/drawing/2014/main" val="23943212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3D0E82-4433-AD46-8408-1447FFC7CD50}"/>
              </a:ext>
            </a:extLst>
          </p:cNvPr>
          <p:cNvSpPr txBox="1"/>
          <p:nvPr/>
        </p:nvSpPr>
        <p:spPr>
          <a:xfrm>
            <a:off x="1219197" y="3593607"/>
            <a:ext cx="670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Helvetica Neue Light"/>
                <a:cs typeface="Helvetica Neue Light"/>
              </a:rPr>
              <a:t>“Y” = Yes; “N” = No; “T” = Tie; “-” = test omitted due to prior result; “X” = ransomware crashed before any detections </a:t>
            </a:r>
          </a:p>
        </p:txBody>
      </p:sp>
    </p:spTree>
    <p:extLst>
      <p:ext uri="{BB962C8B-B14F-4D97-AF65-F5344CB8AC3E}">
        <p14:creationId xmlns:p14="http://schemas.microsoft.com/office/powerpoint/2010/main" val="918690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Framework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Samples that don’t drop .txt ransom notes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Samples that drop ransom notes late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Samples that persist and respawn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Samples that attack system in other ways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MBR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Raw disk / FDE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screen lockers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Only English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9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Framework –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Improve the datasets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More ransom notes / less synthetic data</a:t>
            </a:r>
          </a:p>
          <a:p>
            <a:pPr marL="1232073" lvl="2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New ransom notes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More representative benign text data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Port codebase to C / C++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Significant performance improvements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Add parsers for other file types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Expand language support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Experiment with different classification approaches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20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Clustering proved suitable for classification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Ransom notes share enough features for proposed solution to be viable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Won’t catch all ransomware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Integral piece of layered detection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POC works!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 Light"/>
                <a:cs typeface="Helvetica Neue Light"/>
              </a:rPr>
              <a:t>Many improvements to be made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13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1181100"/>
            <a:ext cx="9143999" cy="15101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25" dirty="0">
                <a:solidFill>
                  <a:schemeClr val="tx2"/>
                </a:solidFill>
                <a:latin typeface="Helvetica Neue"/>
                <a:cs typeface="Helvetica Neue"/>
              </a:rPr>
              <a:t>SPECIAL THANKS</a:t>
            </a:r>
            <a:br>
              <a:rPr lang="en-US" sz="3600" b="0" dirty="0">
                <a:latin typeface="Helvetica Neue"/>
                <a:cs typeface="Helvetica Neue"/>
              </a:rPr>
            </a:br>
            <a:r>
              <a:rPr lang="en-US" sz="3600" b="0" dirty="0">
                <a:latin typeface="Helvetica Neue"/>
                <a:cs typeface="Helvetica Neue"/>
              </a:rPr>
              <a:t>Bobby </a:t>
            </a:r>
            <a:r>
              <a:rPr lang="en-US" sz="3600" b="0" dirty="0" err="1">
                <a:latin typeface="Helvetica Neue"/>
                <a:cs typeface="Helvetica Neue"/>
              </a:rPr>
              <a:t>Filar</a:t>
            </a:r>
            <a:br>
              <a:rPr lang="en-US" sz="3600" b="0" dirty="0">
                <a:latin typeface="Helvetica Neue"/>
                <a:cs typeface="Helvetica Neue"/>
              </a:rPr>
            </a:br>
            <a:r>
              <a:rPr lang="en-US" sz="3600" b="0" dirty="0">
                <a:latin typeface="Helvetica Neue"/>
                <a:cs typeface="Helvetica Neue"/>
              </a:rPr>
              <a:t>Endgame Research Team</a:t>
            </a:r>
            <a:br>
              <a:rPr lang="en-US" sz="3600" b="0" dirty="0">
                <a:latin typeface="Helvetica Neue"/>
                <a:cs typeface="Helvetica Neue"/>
              </a:rPr>
            </a:br>
            <a:r>
              <a:rPr lang="en-US" sz="3600" b="0" dirty="0">
                <a:latin typeface="Helvetica Neue"/>
                <a:cs typeface="Helvetica Neue"/>
              </a:rPr>
              <a:t>Ransomware Research Community</a:t>
            </a:r>
            <a:br>
              <a:rPr lang="en-US" sz="3600" b="0" dirty="0">
                <a:latin typeface="Helvetica Neue"/>
                <a:cs typeface="Helvetica Neue"/>
              </a:rPr>
            </a:br>
            <a:br>
              <a:rPr lang="en-US" sz="3600" b="0" dirty="0">
                <a:latin typeface="Helvetica Neue"/>
                <a:cs typeface="Helvetica Neue"/>
              </a:rPr>
            </a:br>
            <a:r>
              <a:rPr lang="en-US" sz="3600" b="0" dirty="0">
                <a:latin typeface="Helvetica Neue"/>
                <a:cs typeface="Helvetica Neue"/>
              </a:rPr>
              <a:t>github.com/</a:t>
            </a:r>
            <a:r>
              <a:rPr lang="en-US" sz="3600" b="0" dirty="0" err="1">
                <a:latin typeface="Helvetica Neue"/>
                <a:cs typeface="Helvetica Neue"/>
              </a:rPr>
              <a:t>endgameinc</a:t>
            </a:r>
            <a:r>
              <a:rPr lang="en-US" sz="3600" b="0" dirty="0">
                <a:latin typeface="Helvetica Neue"/>
                <a:cs typeface="Helvetica Neue"/>
              </a:rPr>
              <a:t>/noteclass</a:t>
            </a:r>
            <a:br>
              <a:rPr lang="en-US" sz="3600" b="0" dirty="0">
                <a:latin typeface="Helvetica Neue"/>
                <a:cs typeface="Helvetica Neue"/>
              </a:rPr>
            </a:br>
            <a:r>
              <a:rPr lang="en-US" sz="3600" b="0" dirty="0" err="1">
                <a:latin typeface="Helvetica Neue"/>
                <a:cs typeface="Helvetica Neue"/>
              </a:rPr>
              <a:t>mager@endgame.com</a:t>
            </a:r>
            <a:br>
              <a:rPr lang="en-US" sz="3600" b="0" dirty="0">
                <a:latin typeface="Helvetica Neue"/>
                <a:cs typeface="Helvetica Neue"/>
              </a:rPr>
            </a:br>
            <a:r>
              <a:rPr lang="en-US" sz="3600" b="0" dirty="0">
                <a:latin typeface="Helvetica Neue"/>
                <a:cs typeface="Helvetica Neue"/>
              </a:rPr>
              <a:t>@magerbomb</a:t>
            </a:r>
            <a:endParaRPr lang="en-US" sz="3600" b="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1635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Detection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Static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Heuristics / signature-based or ML-based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Benefit: preserves all data if detected!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Drawback: one chance to detect; data compromised if FN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Dynamic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Run in the background and monitor for anomalous behavior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Focus on detecting encrypted files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Benefit: ongoing chance for detect while process is active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Drawback: possible large amount of files corrupted prior to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053CD-4327-D14F-BF5E-F74A50927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25" y="1104900"/>
            <a:ext cx="1590675" cy="18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Detection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Combine static and dynamic detections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Layered security approach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Train ML model specifically to classify ransomware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Dynamically detect anomalous behavior quicker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5E2-CCA8-F94A-8CA1-6367CEB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4690"/>
            <a:ext cx="7886700" cy="415572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Ransom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F49F-8164-084E-8A0F-026DF17A5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27386"/>
            <a:ext cx="7886700" cy="4163713"/>
          </a:xfrm>
        </p:spPr>
        <p:txBody>
          <a:bodyPr>
            <a:normAutofit/>
          </a:bodyPr>
          <a:lstStyle/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Files written to solicit ransom payment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Multiple file types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Plain text: TXT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Formatted / rich text: HTML, RTF</a:t>
            </a:r>
          </a:p>
          <a:p>
            <a:pPr marL="81604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Images: JPG, PNG, BMP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Typically one of the first files written to disk</a:t>
            </a:r>
          </a:p>
          <a:p>
            <a:pPr marL="40001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Helvetica Neue Light"/>
                <a:cs typeface="Helvetica Neue Light"/>
              </a:rPr>
              <a:t>Sometimes written to every directory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1FD7E-A898-B04E-B911-FB54D5B434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26" y="5295900"/>
            <a:ext cx="680433" cy="107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C41468-3B4C-4B45-9930-560E5F06634E}"/>
              </a:ext>
            </a:extLst>
          </p:cNvPr>
          <p:cNvSpPr/>
          <p:nvPr/>
        </p:nvSpPr>
        <p:spPr>
          <a:xfrm>
            <a:off x="171450" y="5164534"/>
            <a:ext cx="8820150" cy="3599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70446-6DEE-6745-8A73-23970049A0D1}"/>
              </a:ext>
            </a:extLst>
          </p:cNvPr>
          <p:cNvSpPr/>
          <p:nvPr/>
        </p:nvSpPr>
        <p:spPr>
          <a:xfrm>
            <a:off x="161925" y="204690"/>
            <a:ext cx="8820150" cy="491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1323" tIns="35662" rIns="71323" bIns="35662"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9E738-5429-C64A-AE8A-0E739BED5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486" y="952500"/>
            <a:ext cx="3384589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783B03-BB68-174E-8ACB-FFE9D876D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119" y="781510"/>
            <a:ext cx="6633869" cy="4136963"/>
          </a:xfrm>
        </p:spPr>
      </p:pic>
    </p:spTree>
    <p:extLst>
      <p:ext uri="{BB962C8B-B14F-4D97-AF65-F5344CB8AC3E}">
        <p14:creationId xmlns:p14="http://schemas.microsoft.com/office/powerpoint/2010/main" val="173471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2E9DA1-F3DC-F144-9E90-78EC7CBD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885" y="1814498"/>
            <a:ext cx="7419382" cy="2148132"/>
          </a:xfrm>
        </p:spPr>
      </p:pic>
    </p:spTree>
    <p:extLst>
      <p:ext uri="{BB962C8B-B14F-4D97-AF65-F5344CB8AC3E}">
        <p14:creationId xmlns:p14="http://schemas.microsoft.com/office/powerpoint/2010/main" val="714820344"/>
      </p:ext>
    </p:extLst>
  </p:cSld>
  <p:clrMapOvr>
    <a:masterClrMapping/>
  </p:clrMapOvr>
</p:sld>
</file>

<file path=ppt/theme/theme1.xml><?xml version="1.0" encoding="utf-8"?>
<a:theme xmlns:a="http://schemas.openxmlformats.org/drawingml/2006/main" name="endgame-ppt-template-frombluetext">
  <a:themeElements>
    <a:clrScheme name="ENDGAME">
      <a:dk1>
        <a:sysClr val="windowText" lastClr="000000"/>
      </a:dk1>
      <a:lt1>
        <a:sysClr val="window" lastClr="FFFFFF"/>
      </a:lt1>
      <a:dk2>
        <a:srgbClr val="E6191B"/>
      </a:dk2>
      <a:lt2>
        <a:srgbClr val="D9D9D9"/>
      </a:lt2>
      <a:accent1>
        <a:srgbClr val="2B8A87"/>
      </a:accent1>
      <a:accent2>
        <a:srgbClr val="EE3023"/>
      </a:accent2>
      <a:accent3>
        <a:srgbClr val="B228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>
            <a:latin typeface="Helvetica Neue Light"/>
            <a:cs typeface="Helvetica Neue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47061</TotalTime>
  <Words>1452</Words>
  <Application>Microsoft Macintosh PowerPoint</Application>
  <PresentationFormat>On-screen Show (16:10)</PresentationFormat>
  <Paragraphs>457</Paragraphs>
  <Slides>48</Slides>
  <Notes>32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Helvetica</vt:lpstr>
      <vt:lpstr>Helvetica Neue</vt:lpstr>
      <vt:lpstr>Helvetica Neue Light</vt:lpstr>
      <vt:lpstr>Lucida Grande</vt:lpstr>
      <vt:lpstr>Raleway</vt:lpstr>
      <vt:lpstr>Raleway ExtraBold</vt:lpstr>
      <vt:lpstr>Wingdings</vt:lpstr>
      <vt:lpstr>endgame-ppt-template-frombluetext</vt:lpstr>
      <vt:lpstr>PowerPoint Presentation</vt:lpstr>
      <vt:lpstr>About me </vt:lpstr>
      <vt:lpstr>agenda</vt:lpstr>
      <vt:lpstr>Ransomware overview</vt:lpstr>
      <vt:lpstr>Detection methodology</vt:lpstr>
      <vt:lpstr>Detection improvements</vt:lpstr>
      <vt:lpstr>Ransom notes</vt:lpstr>
      <vt:lpstr>PowerPoint Presentation</vt:lpstr>
      <vt:lpstr>PowerPoint Presentation</vt:lpstr>
      <vt:lpstr>PowerPoint Presentation</vt:lpstr>
      <vt:lpstr>Ransom note template</vt:lpstr>
      <vt:lpstr>Exploratory research</vt:lpstr>
      <vt:lpstr>Exploratory research - TOOLS</vt:lpstr>
      <vt:lpstr>Exploratory research – DATASETS</vt:lpstr>
      <vt:lpstr>Exploratory research – APPROACH</vt:lpstr>
      <vt:lpstr>Exploratory research – DATA PREP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research – Results</vt:lpstr>
      <vt:lpstr>Framework - requirements</vt:lpstr>
      <vt:lpstr>Framework - restrictions</vt:lpstr>
      <vt:lpstr>Framework - components</vt:lpstr>
      <vt:lpstr>PowerPoint Presentation</vt:lpstr>
      <vt:lpstr>Expanded dataset</vt:lpstr>
      <vt:lpstr>Classifier – APPROACH</vt:lpstr>
      <vt:lpstr>Classifier – DATA PROCESSING</vt:lpstr>
      <vt:lpstr>Classifier – testing</vt:lpstr>
      <vt:lpstr>Classifier – SINGLE TEST</vt:lpstr>
      <vt:lpstr>Classifier – CROSS VALIDATION</vt:lpstr>
      <vt:lpstr>PowerPoint Presentation</vt:lpstr>
      <vt:lpstr>Event listener - Approach</vt:lpstr>
      <vt:lpstr>PowerPoint Presentation</vt:lpstr>
      <vt:lpstr>PowerPoint Presentation</vt:lpstr>
      <vt:lpstr>PowerPoint Presentation</vt:lpstr>
      <vt:lpstr>Event listener – Event log polling</vt:lpstr>
      <vt:lpstr>Process mitigation - APPROACH</vt:lpstr>
      <vt:lpstr>LIVE DEMO (oh god please work)</vt:lpstr>
      <vt:lpstr>Framework – Results</vt:lpstr>
      <vt:lpstr>Framework – Comparative Results</vt:lpstr>
      <vt:lpstr>PowerPoint Presentation</vt:lpstr>
      <vt:lpstr>Framework - limitations</vt:lpstr>
      <vt:lpstr>Framework – future work</vt:lpstr>
      <vt:lpstr>conclusion</vt:lpstr>
      <vt:lpstr>SPECIAL THANKS Bobby Filar Endgame Research Team Ransomware Research Community  github.com/endgameinc/noteclass mager@endgame.com @magerbomb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Mark Mager</cp:lastModifiedBy>
  <cp:revision>1610</cp:revision>
  <dcterms:created xsi:type="dcterms:W3CDTF">2017-02-08T22:59:00Z</dcterms:created>
  <dcterms:modified xsi:type="dcterms:W3CDTF">2018-08-10T17:25:38Z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2017-02-08T00:00:00Z</vt:filetime>
  </property>
  <property fmtid="{D5CDD505-2E9C-101B-9397-08002B2CF9AE}" pid="3" name="LastSaved">
    <vt:filetime>2017-02-08T00:00:00Z</vt:filetime>
  </property>
</Properties>
</file>